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9" r:id="rId11"/>
    <p:sldId id="277" r:id="rId12"/>
    <p:sldId id="271" r:id="rId13"/>
    <p:sldId id="270" r:id="rId14"/>
    <p:sldId id="272"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3FC7D4-0833-4BE4-98AE-16CDC1AA134F}"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170053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FC7D4-0833-4BE4-98AE-16CDC1AA134F}"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1972924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FC7D4-0833-4BE4-98AE-16CDC1AA134F}"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1038807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FC7D4-0833-4BE4-98AE-16CDC1AA134F}"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269896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FC7D4-0833-4BE4-98AE-16CDC1AA134F}"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1994764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FC7D4-0833-4BE4-98AE-16CDC1AA134F}"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2082711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FC7D4-0833-4BE4-98AE-16CDC1AA134F}" type="datetimeFigureOut">
              <a:rPr lang="en-US" smtClean="0"/>
              <a:t>9/18/2021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1202978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FC7D4-0833-4BE4-98AE-16CDC1AA134F}" type="datetimeFigureOut">
              <a:rPr lang="en-US" smtClean="0"/>
              <a:t>9/18/2021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801881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FC7D4-0833-4BE4-98AE-16CDC1AA134F}" type="datetimeFigureOut">
              <a:rPr lang="en-US" smtClean="0"/>
              <a:t>9/18/2021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4087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FC7D4-0833-4BE4-98AE-16CDC1AA134F}"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2977480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3FC7D4-0833-4BE4-98AE-16CDC1AA134F}"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EC6AF-AB73-4E8B-9CEA-C83E27650FB5}" type="slidenum">
              <a:rPr lang="en-US" smtClean="0"/>
              <a:t>‹#›</a:t>
            </a:fld>
            <a:endParaRPr lang="en-US"/>
          </a:p>
        </p:txBody>
      </p:sp>
    </p:spTree>
    <p:extLst>
      <p:ext uri="{BB962C8B-B14F-4D97-AF65-F5344CB8AC3E}">
        <p14:creationId xmlns:p14="http://schemas.microsoft.com/office/powerpoint/2010/main" val="334077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FC7D4-0833-4BE4-98AE-16CDC1AA134F}" type="datetimeFigureOut">
              <a:rPr lang="en-US" smtClean="0"/>
              <a:t>9/18/2021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EC6AF-AB73-4E8B-9CEA-C83E27650FB5}" type="slidenum">
              <a:rPr lang="en-US" smtClean="0"/>
              <a:t>‹#›</a:t>
            </a:fld>
            <a:endParaRPr lang="en-US"/>
          </a:p>
        </p:txBody>
      </p:sp>
    </p:spTree>
    <p:extLst>
      <p:ext uri="{BB962C8B-B14F-4D97-AF65-F5344CB8AC3E}">
        <p14:creationId xmlns:p14="http://schemas.microsoft.com/office/powerpoint/2010/main" val="2768875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042400" cy="4028757"/>
          </a:xfrm>
        </p:spPr>
        <p:txBody>
          <a:bodyPr/>
          <a:lstStyle/>
          <a:p>
            <a:r>
              <a:rPr lang="en-US" b="1" dirty="0">
                <a:latin typeface="Times New Roman" panose="02020603050405020304" pitchFamily="18" charset="0"/>
                <a:cs typeface="Times New Roman" panose="02020603050405020304" pitchFamily="18" charset="0"/>
              </a:rPr>
              <a:t>Paragraph Writing</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257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85813"/>
          </a:xfrm>
        </p:spPr>
        <p:txBody>
          <a:bodyPr/>
          <a:lstStyle/>
          <a:p>
            <a:r>
              <a:rPr lang="en-US" b="1" dirty="0">
                <a:latin typeface="Times New Roman" panose="02020603050405020304" pitchFamily="18" charset="0"/>
                <a:cs typeface="Times New Roman" panose="02020603050405020304" pitchFamily="18" charset="0"/>
              </a:rPr>
              <a:t>Sample Paragraph</a:t>
            </a:r>
          </a:p>
        </p:txBody>
      </p:sp>
      <p:sp>
        <p:nvSpPr>
          <p:cNvPr id="3" name="Content Placeholder 2"/>
          <p:cNvSpPr>
            <a:spLocks noGrp="1"/>
          </p:cNvSpPr>
          <p:nvPr>
            <p:ph idx="1"/>
          </p:nvPr>
        </p:nvSpPr>
        <p:spPr>
          <a:xfrm>
            <a:off x="271463" y="900113"/>
            <a:ext cx="11687175" cy="5757862"/>
          </a:xfrm>
        </p:spPr>
        <p:txBody>
          <a:bodyPr>
            <a:normAutofit fontScale="92500" lnSpcReduction="10000"/>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Miami is a wonderful place to visit. Miami has great beaches. You can go to South Beach, which is a fun, young exciting beach. You will see people playing volleyball on the beach and always having a party. If you are with young children, you will want to go to Hollywood Beach, as it is set up for kids with an amazing boardwalk and places for them to ride bicycles. Miami has incredible sporting events. You can catch the thrill and excitement when you go and watch the Heat win all their games. We also have the Miami Dolphins football team and the Marlins baseball team. If you enjoy tennis, then you can go to the Key Biscayne tournament, which is held every year. Miami has perfect weather. You can come to Miami in December and the temperature will be 75ºF.</a:t>
            </a:r>
          </a:p>
        </p:txBody>
      </p:sp>
    </p:spTree>
    <p:extLst>
      <p:ext uri="{BB962C8B-B14F-4D97-AF65-F5344CB8AC3E}">
        <p14:creationId xmlns:p14="http://schemas.microsoft.com/office/powerpoint/2010/main" val="89998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85813"/>
          </a:xfrm>
        </p:spPr>
        <p:txBody>
          <a:bodyPr/>
          <a:lstStyle/>
          <a:p>
            <a:r>
              <a:rPr lang="en-US" b="1" dirty="0">
                <a:latin typeface="Times New Roman" panose="02020603050405020304" pitchFamily="18" charset="0"/>
                <a:cs typeface="Times New Roman" panose="02020603050405020304" pitchFamily="18" charset="0"/>
              </a:rPr>
              <a:t>Sample Paragraph</a:t>
            </a:r>
          </a:p>
        </p:txBody>
      </p:sp>
      <p:sp>
        <p:nvSpPr>
          <p:cNvPr id="3" name="Content Placeholder 2"/>
          <p:cNvSpPr>
            <a:spLocks noGrp="1"/>
          </p:cNvSpPr>
          <p:nvPr>
            <p:ph idx="1"/>
          </p:nvPr>
        </p:nvSpPr>
        <p:spPr>
          <a:xfrm>
            <a:off x="271463" y="900113"/>
            <a:ext cx="11687175" cy="5757862"/>
          </a:xfrm>
        </p:spPr>
        <p:txBody>
          <a:bodyPr>
            <a:normAutofit fontScale="92500" lnSpcReduction="10000"/>
          </a:bodyPr>
          <a:lstStyle/>
          <a:p>
            <a:pPr marL="0" indent="0" algn="just">
              <a:lnSpc>
                <a:spcPct val="150000"/>
              </a:lnSpc>
              <a:buNone/>
            </a:pPr>
            <a:r>
              <a:rPr lang="en-US" dirty="0">
                <a:solidFill>
                  <a:srgbClr val="FF0000"/>
                </a:solidFill>
                <a:latin typeface="Times New Roman" panose="02020603050405020304" pitchFamily="18" charset="0"/>
                <a:cs typeface="Times New Roman" panose="02020603050405020304" pitchFamily="18" charset="0"/>
              </a:rPr>
              <a:t>Miami is a wonderful place to visit. </a:t>
            </a:r>
            <a:r>
              <a:rPr lang="en-US" dirty="0">
                <a:solidFill>
                  <a:schemeClr val="accent1"/>
                </a:solidFill>
                <a:latin typeface="Times New Roman" panose="02020603050405020304" pitchFamily="18" charset="0"/>
                <a:cs typeface="Times New Roman" panose="02020603050405020304" pitchFamily="18" charset="0"/>
              </a:rPr>
              <a:t>Miami has great beaches.</a:t>
            </a:r>
            <a:r>
              <a:rPr lang="en-US" dirty="0">
                <a:latin typeface="Times New Roman" panose="02020603050405020304" pitchFamily="18" charset="0"/>
                <a:cs typeface="Times New Roman" panose="02020603050405020304" pitchFamily="18" charset="0"/>
              </a:rPr>
              <a:t> </a:t>
            </a:r>
            <a:r>
              <a:rPr lang="en-US" dirty="0">
                <a:solidFill>
                  <a:schemeClr val="accent6"/>
                </a:solidFill>
                <a:latin typeface="Times New Roman" panose="02020603050405020304" pitchFamily="18" charset="0"/>
                <a:cs typeface="Times New Roman" panose="02020603050405020304" pitchFamily="18" charset="0"/>
              </a:rPr>
              <a:t>You can go to South Beach, which is a fun, young exciting beach. You will see people playing volleyball on the beach and always having a party. If you are with young children, you will want to go to Hollywood Beach, as it is set up for kids with an amazing boardwalk and places for them to ride bicycles. </a:t>
            </a:r>
            <a:r>
              <a:rPr lang="en-US" dirty="0">
                <a:solidFill>
                  <a:schemeClr val="accent1"/>
                </a:solidFill>
                <a:latin typeface="Times New Roman" panose="02020603050405020304" pitchFamily="18" charset="0"/>
                <a:cs typeface="Times New Roman" panose="02020603050405020304" pitchFamily="18" charset="0"/>
              </a:rPr>
              <a:t>Miami has incredible sporting events.</a:t>
            </a:r>
            <a:r>
              <a:rPr lang="en-US" dirty="0">
                <a:latin typeface="Times New Roman" panose="02020603050405020304" pitchFamily="18" charset="0"/>
                <a:cs typeface="Times New Roman" panose="02020603050405020304" pitchFamily="18" charset="0"/>
              </a:rPr>
              <a:t> </a:t>
            </a:r>
            <a:r>
              <a:rPr lang="en-US" dirty="0">
                <a:solidFill>
                  <a:schemeClr val="accent6"/>
                </a:solidFill>
                <a:latin typeface="Times New Roman" panose="02020603050405020304" pitchFamily="18" charset="0"/>
                <a:cs typeface="Times New Roman" panose="02020603050405020304" pitchFamily="18" charset="0"/>
              </a:rPr>
              <a:t>You can catch the thrill and excitement when you go and watch the Heat win all their games. We also have the Miami Dolphins football team and the Marlins baseball team. If you enjoy tennis, then you can go to the Key Biscayne tournament, which is held every year.</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Miami has perfect weather.</a:t>
            </a:r>
            <a:r>
              <a:rPr lang="en-US" dirty="0">
                <a:latin typeface="Times New Roman" panose="02020603050405020304" pitchFamily="18" charset="0"/>
                <a:cs typeface="Times New Roman" panose="02020603050405020304" pitchFamily="18" charset="0"/>
              </a:rPr>
              <a:t> </a:t>
            </a:r>
            <a:r>
              <a:rPr lang="en-US" dirty="0">
                <a:solidFill>
                  <a:schemeClr val="accent6"/>
                </a:solidFill>
                <a:latin typeface="Times New Roman" panose="02020603050405020304" pitchFamily="18" charset="0"/>
                <a:cs typeface="Times New Roman" panose="02020603050405020304" pitchFamily="18" charset="0"/>
              </a:rPr>
              <a:t>You can come to Miami in December and the temperature will be 75ºF.</a:t>
            </a:r>
          </a:p>
        </p:txBody>
      </p:sp>
    </p:spTree>
    <p:extLst>
      <p:ext uri="{BB962C8B-B14F-4D97-AF65-F5344CB8AC3E}">
        <p14:creationId xmlns:p14="http://schemas.microsoft.com/office/powerpoint/2010/main" val="3942448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28675"/>
          </a:xfrm>
        </p:spPr>
        <p:txBody>
          <a:bodyPr/>
          <a:lstStyle/>
          <a:p>
            <a:r>
              <a:rPr lang="en-US" b="1" dirty="0">
                <a:latin typeface="Times New Roman" panose="02020603050405020304" pitchFamily="18" charset="0"/>
                <a:cs typeface="Times New Roman" panose="02020603050405020304" pitchFamily="18" charset="0"/>
              </a:rPr>
              <a:t>Sample Paragraph</a:t>
            </a:r>
          </a:p>
        </p:txBody>
      </p:sp>
      <p:sp>
        <p:nvSpPr>
          <p:cNvPr id="3" name="Content Placeholder 2"/>
          <p:cNvSpPr>
            <a:spLocks noGrp="1"/>
          </p:cNvSpPr>
          <p:nvPr>
            <p:ph idx="1"/>
          </p:nvPr>
        </p:nvSpPr>
        <p:spPr>
          <a:xfrm>
            <a:off x="457199" y="985838"/>
            <a:ext cx="11458575" cy="5486400"/>
          </a:xfrm>
        </p:spPr>
        <p:txBody>
          <a:bodyPr>
            <a:normAutofit/>
          </a:bodyPr>
          <a:lstStyle/>
          <a:p>
            <a:pPr marL="0" indent="0" algn="just">
              <a:lnSpc>
                <a:spcPct val="150000"/>
              </a:lnSpc>
              <a:buNone/>
            </a:pPr>
            <a:r>
              <a:rPr lang="en-US" dirty="0">
                <a:solidFill>
                  <a:srgbClr val="FF0000"/>
                </a:solidFill>
                <a:latin typeface="Times New Roman" panose="02020603050405020304" pitchFamily="18" charset="0"/>
                <a:cs typeface="Times New Roman" panose="02020603050405020304" pitchFamily="18" charset="0"/>
              </a:rPr>
              <a:t>A paragraph consists of a number of sentences that have a particular role to play in writing a paragraph.</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The topic sentence, which usually appears at the beginning of the paragraph, states the main point of the paragraph and also indicates how the paragraph will be developed. </a:t>
            </a:r>
            <a:r>
              <a:rPr lang="en-US" dirty="0">
                <a:latin typeface="Times New Roman" panose="02020603050405020304" pitchFamily="18" charset="0"/>
                <a:cs typeface="Times New Roman" panose="02020603050405020304" pitchFamily="18" charset="0"/>
              </a:rPr>
              <a:t>The other sentences in the paragraph, known as the supporting sentences, develop the main idea in the topic sentence. </a:t>
            </a:r>
            <a:r>
              <a:rPr lang="en-US" dirty="0">
                <a:solidFill>
                  <a:schemeClr val="accent5">
                    <a:lumMod val="60000"/>
                    <a:lumOff val="40000"/>
                  </a:schemeClr>
                </a:solidFill>
                <a:latin typeface="Times New Roman" panose="02020603050405020304" pitchFamily="18" charset="0"/>
                <a:cs typeface="Times New Roman" panose="02020603050405020304" pitchFamily="18" charset="0"/>
              </a:rPr>
              <a:t>The last sentence in a paragraph is often a concluding sentence. </a:t>
            </a:r>
            <a:r>
              <a:rPr lang="en-US" dirty="0">
                <a:solidFill>
                  <a:srgbClr val="FFC000"/>
                </a:solidFill>
                <a:latin typeface="Times New Roman" panose="02020603050405020304" pitchFamily="18" charset="0"/>
                <a:cs typeface="Times New Roman" panose="02020603050405020304" pitchFamily="18" charset="0"/>
              </a:rPr>
              <a:t>Thus, multiple sentence join together and constitute a paragraph.</a:t>
            </a:r>
          </a:p>
        </p:txBody>
      </p:sp>
    </p:spTree>
    <p:extLst>
      <p:ext uri="{BB962C8B-B14F-4D97-AF65-F5344CB8AC3E}">
        <p14:creationId xmlns:p14="http://schemas.microsoft.com/office/powerpoint/2010/main" val="3028721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85788"/>
          </a:xfrm>
        </p:spPr>
        <p:txBody>
          <a:bodyPr>
            <a:normAutofit fontScale="90000"/>
          </a:bodyPr>
          <a:lstStyle/>
          <a:p>
            <a:r>
              <a:rPr lang="en-US" b="1" dirty="0">
                <a:latin typeface="Times New Roman" panose="02020603050405020304" pitchFamily="18" charset="0"/>
                <a:cs typeface="Times New Roman" panose="02020603050405020304" pitchFamily="18" charset="0"/>
              </a:rPr>
              <a:t>Sample Paragraph</a:t>
            </a:r>
          </a:p>
        </p:txBody>
      </p:sp>
      <p:sp>
        <p:nvSpPr>
          <p:cNvPr id="3" name="Content Placeholder 2"/>
          <p:cNvSpPr>
            <a:spLocks noGrp="1"/>
          </p:cNvSpPr>
          <p:nvPr>
            <p:ph idx="1"/>
          </p:nvPr>
        </p:nvSpPr>
        <p:spPr>
          <a:xfrm>
            <a:off x="257175" y="457200"/>
            <a:ext cx="11601450" cy="6072188"/>
          </a:xfrm>
        </p:spPr>
        <p:txBody>
          <a:bodyPr>
            <a:norm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Assignment essay tasks are set to assist students to develop mastery of their study subject. Firstly, assignment tasks enhance understandings about subject matter. Yang and Baker (2005, p. 1) reason that “to master your learning materials and extend your understandings, you need to write about the meanings you gain from your research”. Secondly, students learn the writing conventions of a subject area while they are researching, reading and writing in their discipline. This activity helps them to “crack the code” of the discipline (</a:t>
            </a:r>
            <a:r>
              <a:rPr lang="en-US" dirty="0" err="1">
                <a:latin typeface="Times New Roman" panose="02020603050405020304" pitchFamily="18" charset="0"/>
                <a:cs typeface="Times New Roman" panose="02020603050405020304" pitchFamily="18" charset="0"/>
              </a:rPr>
              <a:t>Bloggs</a:t>
            </a:r>
            <a:r>
              <a:rPr lang="en-US" dirty="0">
                <a:latin typeface="Times New Roman" panose="02020603050405020304" pitchFamily="18" charset="0"/>
                <a:cs typeface="Times New Roman" panose="02020603050405020304" pitchFamily="18" charset="0"/>
              </a:rPr>
              <a:t>, 2003, p. 44). Thus, students are learning subject matter and how to write in that disciplinary area by researching and writing assignment essays.</a:t>
            </a:r>
          </a:p>
        </p:txBody>
      </p:sp>
    </p:spTree>
    <p:extLst>
      <p:ext uri="{BB962C8B-B14F-4D97-AF65-F5344CB8AC3E}">
        <p14:creationId xmlns:p14="http://schemas.microsoft.com/office/powerpoint/2010/main" val="54864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283440" cy="857250"/>
          </a:xfrm>
        </p:spPr>
        <p:txBody>
          <a:bodyPr/>
          <a:lstStyle/>
          <a:p>
            <a:r>
              <a:rPr lang="en-US" b="1" dirty="0">
                <a:latin typeface="Times New Roman" panose="02020603050405020304" pitchFamily="18" charset="0"/>
                <a:cs typeface="Times New Roman" panose="02020603050405020304" pitchFamily="18" charset="0"/>
              </a:rPr>
              <a:t>Sample Paragraph</a:t>
            </a:r>
          </a:p>
        </p:txBody>
      </p:sp>
      <p:sp>
        <p:nvSpPr>
          <p:cNvPr id="3" name="Content Placeholder 2"/>
          <p:cNvSpPr>
            <a:spLocks noGrp="1"/>
          </p:cNvSpPr>
          <p:nvPr>
            <p:ph idx="1"/>
          </p:nvPr>
        </p:nvSpPr>
        <p:spPr>
          <a:xfrm>
            <a:off x="485775" y="857250"/>
            <a:ext cx="11372850" cy="5672138"/>
          </a:xfrm>
        </p:spPr>
        <p:txBody>
          <a:bodyPr>
            <a:normAutofit fontScale="92500"/>
          </a:bodyPr>
          <a:lstStyle/>
          <a:p>
            <a:pPr marL="0" indent="0" algn="just">
              <a:lnSpc>
                <a:spcPct val="150000"/>
              </a:lnSpc>
              <a:buNone/>
            </a:pPr>
            <a:r>
              <a:rPr lang="en-US" dirty="0">
                <a:solidFill>
                  <a:srgbClr val="FF0000"/>
                </a:solidFill>
                <a:latin typeface="Times New Roman" panose="02020603050405020304" pitchFamily="18" charset="0"/>
                <a:cs typeface="Times New Roman" panose="02020603050405020304" pitchFamily="18" charset="0"/>
              </a:rPr>
              <a:t>Assignment essay tasks are set to assist students to develop mastery of their study subject. </a:t>
            </a:r>
            <a:r>
              <a:rPr lang="en-US" u="sng" dirty="0">
                <a:solidFill>
                  <a:schemeClr val="accent4"/>
                </a:solidFill>
                <a:latin typeface="Times New Roman" panose="02020603050405020304" pitchFamily="18" charset="0"/>
                <a:cs typeface="Times New Roman" panose="02020603050405020304" pitchFamily="18" charset="0"/>
              </a:rPr>
              <a:t>Firstly,</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assignment tasks enhance understandings about subject matter. </a:t>
            </a:r>
            <a:r>
              <a:rPr lang="en-US" dirty="0">
                <a:solidFill>
                  <a:srgbClr val="92D050"/>
                </a:solidFill>
                <a:latin typeface="Times New Roman" panose="02020603050405020304" pitchFamily="18" charset="0"/>
                <a:cs typeface="Times New Roman" panose="02020603050405020304" pitchFamily="18" charset="0"/>
              </a:rPr>
              <a:t>Yang and Baker (2005, p. 1) reason that “to master your learning materials and extend your understandings, you need to write about the meanings you gain from your research”</a:t>
            </a:r>
            <a:r>
              <a:rPr lang="en-US" dirty="0">
                <a:latin typeface="Times New Roman" panose="02020603050405020304" pitchFamily="18" charset="0"/>
                <a:cs typeface="Times New Roman" panose="02020603050405020304" pitchFamily="18" charset="0"/>
              </a:rPr>
              <a:t>. </a:t>
            </a:r>
            <a:r>
              <a:rPr lang="en-US" u="sng" dirty="0">
                <a:solidFill>
                  <a:schemeClr val="accent4"/>
                </a:solidFill>
                <a:latin typeface="Times New Roman" panose="02020603050405020304" pitchFamily="18" charset="0"/>
                <a:cs typeface="Times New Roman" panose="02020603050405020304" pitchFamily="18" charset="0"/>
              </a:rPr>
              <a:t>Secondly,</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students learn the writing conventions of a subject area while they are researching, reading and writing in their discipline. </a:t>
            </a:r>
            <a:r>
              <a:rPr lang="en-US" dirty="0">
                <a:solidFill>
                  <a:srgbClr val="92D050"/>
                </a:solidFill>
                <a:latin typeface="Times New Roman" panose="02020603050405020304" pitchFamily="18" charset="0"/>
                <a:cs typeface="Times New Roman" panose="02020603050405020304" pitchFamily="18" charset="0"/>
              </a:rPr>
              <a:t>This activity helps them to “crack the code” of the discipline (</a:t>
            </a:r>
            <a:r>
              <a:rPr lang="en-US" dirty="0" err="1">
                <a:solidFill>
                  <a:srgbClr val="92D050"/>
                </a:solidFill>
                <a:latin typeface="Times New Roman" panose="02020603050405020304" pitchFamily="18" charset="0"/>
                <a:cs typeface="Times New Roman" panose="02020603050405020304" pitchFamily="18" charset="0"/>
              </a:rPr>
              <a:t>Bloggs</a:t>
            </a:r>
            <a:r>
              <a:rPr lang="en-US" dirty="0">
                <a:solidFill>
                  <a:srgbClr val="92D050"/>
                </a:solidFill>
                <a:latin typeface="Times New Roman" panose="02020603050405020304" pitchFamily="18" charset="0"/>
                <a:cs typeface="Times New Roman" panose="02020603050405020304" pitchFamily="18" charset="0"/>
              </a:rPr>
              <a:t>, 2003, p. 44).</a:t>
            </a:r>
            <a:r>
              <a:rPr lang="en-US" dirty="0">
                <a:latin typeface="Times New Roman" panose="02020603050405020304" pitchFamily="18" charset="0"/>
                <a:cs typeface="Times New Roman" panose="02020603050405020304" pitchFamily="18" charset="0"/>
              </a:rPr>
              <a:t> </a:t>
            </a:r>
            <a:r>
              <a:rPr lang="en-US" u="sng" dirty="0">
                <a:solidFill>
                  <a:schemeClr val="accent4"/>
                </a:solidFill>
                <a:latin typeface="Times New Roman" panose="02020603050405020304" pitchFamily="18" charset="0"/>
                <a:cs typeface="Times New Roman" panose="02020603050405020304" pitchFamily="18" charset="0"/>
              </a:rPr>
              <a:t>Thus,</a:t>
            </a:r>
            <a:r>
              <a:rPr lang="en-US" dirty="0">
                <a:latin typeface="Times New Roman" panose="02020603050405020304" pitchFamily="18" charset="0"/>
                <a:cs typeface="Times New Roman" panose="02020603050405020304" pitchFamily="18" charset="0"/>
              </a:rPr>
              <a:t> </a:t>
            </a:r>
            <a:r>
              <a:rPr lang="en-US" dirty="0">
                <a:solidFill>
                  <a:schemeClr val="accent2"/>
                </a:solidFill>
                <a:latin typeface="Times New Roman" panose="02020603050405020304" pitchFamily="18" charset="0"/>
                <a:cs typeface="Times New Roman" panose="02020603050405020304" pitchFamily="18" charset="0"/>
              </a:rPr>
              <a:t>students are learning subject matter and how to write in that disciplinary area by researching and writing assignment essays.</a:t>
            </a:r>
          </a:p>
        </p:txBody>
      </p:sp>
    </p:spTree>
    <p:extLst>
      <p:ext uri="{BB962C8B-B14F-4D97-AF65-F5344CB8AC3E}">
        <p14:creationId xmlns:p14="http://schemas.microsoft.com/office/powerpoint/2010/main" val="2737465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340" y="366387"/>
            <a:ext cx="10515600" cy="1935163"/>
          </a:xfrm>
        </p:spPr>
        <p:txBody>
          <a:bodyPr>
            <a:normAutofit/>
          </a:bodyPr>
          <a:lstStyle/>
          <a:p>
            <a:pPr algn="ctr"/>
            <a:r>
              <a:rPr lang="en-US" sz="3100" dirty="0">
                <a:latin typeface="Times New Roman" panose="02020603050405020304" pitchFamily="18" charset="0"/>
                <a:cs typeface="Times New Roman" panose="02020603050405020304" pitchFamily="18" charset="0"/>
              </a:rPr>
              <a:t>Write a paragraph (80-100 words) on</a:t>
            </a:r>
            <a:br>
              <a:rPr lang="en-US" sz="31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r>
              <a:rPr lang="en-US" sz="3100" b="1" dirty="0">
                <a:latin typeface="Times New Roman" panose="02020603050405020304" pitchFamily="18" charset="0"/>
                <a:cs typeface="Times New Roman" panose="02020603050405020304" pitchFamily="18" charset="0"/>
              </a:rPr>
              <a:t>“Effects of COVID-19 on Students’ Mental Health”</a:t>
            </a:r>
            <a:endParaRPr lang="en-US" b="1" dirty="0">
              <a:latin typeface="Times New Roman" panose="02020603050405020304" pitchFamily="18" charset="0"/>
              <a:cs typeface="Times New Roman" panose="02020603050405020304" pitchFamily="18" charset="0"/>
            </a:endParaRPr>
          </a:p>
        </p:txBody>
      </p:sp>
      <p:graphicFrame>
        <p:nvGraphicFramePr>
          <p:cNvPr id="6" name="Content Placeholder 3">
            <a:extLst>
              <a:ext uri="{FF2B5EF4-FFF2-40B4-BE49-F238E27FC236}">
                <a16:creationId xmlns:a16="http://schemas.microsoft.com/office/drawing/2014/main" id="{7E1BD71F-AA61-4FD7-B2B2-8B8956575812}"/>
              </a:ext>
            </a:extLst>
          </p:cNvPr>
          <p:cNvGraphicFramePr>
            <a:graphicFrameLocks/>
          </p:cNvGraphicFramePr>
          <p:nvPr>
            <p:extLst>
              <p:ext uri="{D42A27DB-BD31-4B8C-83A1-F6EECF244321}">
                <p14:modId xmlns:p14="http://schemas.microsoft.com/office/powerpoint/2010/main" val="525104688"/>
              </p:ext>
            </p:extLst>
          </p:nvPr>
        </p:nvGraphicFramePr>
        <p:xfrm>
          <a:off x="129986" y="2529308"/>
          <a:ext cx="11860307" cy="1799384"/>
        </p:xfrm>
        <a:graphic>
          <a:graphicData uri="http://schemas.openxmlformats.org/drawingml/2006/table">
            <a:tbl>
              <a:tblPr firstRow="1" firstCol="1" bandRow="1"/>
              <a:tblGrid>
                <a:gridCol w="1840328">
                  <a:extLst>
                    <a:ext uri="{9D8B030D-6E8A-4147-A177-3AD203B41FA5}">
                      <a16:colId xmlns:a16="http://schemas.microsoft.com/office/drawing/2014/main" val="20000"/>
                    </a:ext>
                  </a:extLst>
                </a:gridCol>
                <a:gridCol w="1262743">
                  <a:extLst>
                    <a:ext uri="{9D8B030D-6E8A-4147-A177-3AD203B41FA5}">
                      <a16:colId xmlns:a16="http://schemas.microsoft.com/office/drawing/2014/main" val="20001"/>
                    </a:ext>
                  </a:extLst>
                </a:gridCol>
                <a:gridCol w="1306286">
                  <a:extLst>
                    <a:ext uri="{9D8B030D-6E8A-4147-A177-3AD203B41FA5}">
                      <a16:colId xmlns:a16="http://schemas.microsoft.com/office/drawing/2014/main" val="20002"/>
                    </a:ext>
                  </a:extLst>
                </a:gridCol>
                <a:gridCol w="1503987">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gridCol w="1846999">
                  <a:extLst>
                    <a:ext uri="{9D8B030D-6E8A-4147-A177-3AD203B41FA5}">
                      <a16:colId xmlns:a16="http://schemas.microsoft.com/office/drawing/2014/main" val="20005"/>
                    </a:ext>
                  </a:extLst>
                </a:gridCol>
                <a:gridCol w="1456582">
                  <a:extLst>
                    <a:ext uri="{9D8B030D-6E8A-4147-A177-3AD203B41FA5}">
                      <a16:colId xmlns:a16="http://schemas.microsoft.com/office/drawing/2014/main" val="20006"/>
                    </a:ext>
                  </a:extLst>
                </a:gridCol>
                <a:gridCol w="833632">
                  <a:extLst>
                    <a:ext uri="{9D8B030D-6E8A-4147-A177-3AD203B41FA5}">
                      <a16:colId xmlns:a16="http://schemas.microsoft.com/office/drawing/2014/main" val="20007"/>
                    </a:ext>
                  </a:extLst>
                </a:gridCol>
              </a:tblGrid>
              <a:tr h="449846">
                <a:tc gridSpan="8">
                  <a:txBody>
                    <a:bodyPr/>
                    <a:lstStyle/>
                    <a:p>
                      <a:pPr marL="0" marR="0" algn="ctr">
                        <a:lnSpc>
                          <a:spcPct val="107000"/>
                        </a:lnSpc>
                        <a:spcBef>
                          <a:spcPts val="0"/>
                        </a:spcBef>
                        <a:spcAft>
                          <a:spcPts val="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Paragraph Rubric</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99692">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Paragraph Organization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Quality of Ideas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Cohesion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Sentence Structure</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Punctuation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Vocabulary</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Word Count</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1"/>
                  </a:ext>
                </a:extLst>
              </a:tr>
              <a:tr h="449846">
                <a:tc>
                  <a:txBody>
                    <a:bodyPr/>
                    <a:lstStyle/>
                    <a:p>
                      <a:pPr marL="0" marR="0" algn="ctr">
                        <a:lnSpc>
                          <a:spcPct val="107000"/>
                        </a:lnSpc>
                        <a:spcBef>
                          <a:spcPts val="0"/>
                        </a:spcBef>
                        <a:spcAft>
                          <a:spcPts val="0"/>
                        </a:spcAft>
                      </a:pPr>
                      <a:r>
                        <a:rPr lang="en-US" sz="2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15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Online Activity</a:t>
            </a:r>
          </a:p>
        </p:txBody>
      </p:sp>
      <p:sp>
        <p:nvSpPr>
          <p:cNvPr id="3" name="Content Placeholder 2"/>
          <p:cNvSpPr>
            <a:spLocks noGrp="1"/>
          </p:cNvSpPr>
          <p:nvPr>
            <p:ph idx="1"/>
          </p:nvPr>
        </p:nvSpPr>
        <p:spPr/>
        <p:txBody>
          <a:bodyPr>
            <a:normAutofit fontScale="92500" lnSpcReduction="20000"/>
          </a:bodyPr>
          <a:lstStyle/>
          <a:p>
            <a:pPr marL="0" indent="0" algn="ctr">
              <a:buNone/>
            </a:pPr>
            <a:r>
              <a:rPr lang="en-US" dirty="0">
                <a:latin typeface="Times New Roman" panose="02020603050405020304" pitchFamily="18" charset="0"/>
                <a:cs typeface="Times New Roman" panose="02020603050405020304" pitchFamily="18" charset="0"/>
              </a:rPr>
              <a:t>https://www.victoria.ac.nz/llc/llc_resources/academic-writing/index.html</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Exercise 1.1</a:t>
            </a:r>
          </a:p>
          <a:p>
            <a:pPr marL="0" indent="0" algn="just">
              <a:buNone/>
            </a:pPr>
            <a:r>
              <a:rPr lang="en-US" dirty="0">
                <a:latin typeface="Times New Roman" panose="02020603050405020304" pitchFamily="18" charset="0"/>
                <a:cs typeface="Times New Roman" panose="02020603050405020304" pitchFamily="18" charset="0"/>
              </a:rPr>
              <a:t>Exercise 1.2</a:t>
            </a:r>
          </a:p>
          <a:p>
            <a:pPr marL="0" indent="0" algn="just">
              <a:buNone/>
            </a:pPr>
            <a:r>
              <a:rPr lang="en-US" dirty="0">
                <a:latin typeface="Times New Roman" panose="02020603050405020304" pitchFamily="18" charset="0"/>
                <a:cs typeface="Times New Roman" panose="02020603050405020304" pitchFamily="18" charset="0"/>
              </a:rPr>
              <a:t>Exercise 2.1</a:t>
            </a:r>
          </a:p>
          <a:p>
            <a:pPr marL="0" indent="0" algn="just">
              <a:buNone/>
            </a:pPr>
            <a:r>
              <a:rPr lang="en-US" dirty="0">
                <a:latin typeface="Times New Roman" panose="02020603050405020304" pitchFamily="18" charset="0"/>
                <a:cs typeface="Times New Roman" panose="02020603050405020304" pitchFamily="18" charset="0"/>
              </a:rPr>
              <a:t>Exercise 2.2</a:t>
            </a:r>
          </a:p>
          <a:p>
            <a:pPr marL="0" indent="0" algn="just">
              <a:buNone/>
            </a:pPr>
            <a:r>
              <a:rPr lang="en-US" dirty="0">
                <a:latin typeface="Times New Roman" panose="02020603050405020304" pitchFamily="18" charset="0"/>
                <a:cs typeface="Times New Roman" panose="02020603050405020304" pitchFamily="18" charset="0"/>
              </a:rPr>
              <a:t>Exercise 2.3</a:t>
            </a:r>
          </a:p>
          <a:p>
            <a:pPr marL="0" indent="0" algn="just">
              <a:buNone/>
            </a:pPr>
            <a:r>
              <a:rPr lang="en-US" dirty="0">
                <a:latin typeface="Times New Roman" panose="02020603050405020304" pitchFamily="18" charset="0"/>
                <a:cs typeface="Times New Roman" panose="02020603050405020304" pitchFamily="18" charset="0"/>
              </a:rPr>
              <a:t>Exercise 2.4</a:t>
            </a:r>
          </a:p>
          <a:p>
            <a:pPr marL="0" indent="0" algn="just">
              <a:buNone/>
            </a:pPr>
            <a:r>
              <a:rPr lang="en-US" dirty="0">
                <a:latin typeface="Times New Roman" panose="02020603050405020304" pitchFamily="18" charset="0"/>
                <a:cs typeface="Times New Roman" panose="02020603050405020304" pitchFamily="18" charset="0"/>
              </a:rPr>
              <a:t>Exercise 3.1</a:t>
            </a:r>
          </a:p>
          <a:p>
            <a:pPr marL="0" indent="0" algn="just">
              <a:buNone/>
            </a:pPr>
            <a:r>
              <a:rPr lang="en-US" dirty="0">
                <a:latin typeface="Times New Roman" panose="02020603050405020304" pitchFamily="18" charset="0"/>
                <a:cs typeface="Times New Roman" panose="02020603050405020304" pitchFamily="18" charset="0"/>
              </a:rPr>
              <a:t>Exercise 3.2</a:t>
            </a:r>
          </a:p>
        </p:txBody>
      </p:sp>
    </p:spTree>
    <p:extLst>
      <p:ext uri="{BB962C8B-B14F-4D97-AF65-F5344CB8AC3E}">
        <p14:creationId xmlns:p14="http://schemas.microsoft.com/office/powerpoint/2010/main" val="407617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What?</a:t>
            </a:r>
          </a:p>
        </p:txBody>
      </p:sp>
      <p:sp>
        <p:nvSpPr>
          <p:cNvPr id="3" name="Content Placeholder 2"/>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Cluster of sentences that come under one theme, matter or one subject is known to be called as a paragraph.</a:t>
            </a:r>
          </a:p>
          <a:p>
            <a:pPr>
              <a:lnSpc>
                <a:spcPct val="150000"/>
              </a:lnSpc>
            </a:pPr>
            <a:r>
              <a:rPr lang="en-US" dirty="0">
                <a:latin typeface="Times New Roman" panose="02020603050405020304" pitchFamily="18" charset="0"/>
                <a:cs typeface="Times New Roman" panose="02020603050405020304" pitchFamily="18" charset="0"/>
              </a:rPr>
              <a:t>A paragraph has a group of sentences that support one main idea.</a:t>
            </a:r>
          </a:p>
          <a:p>
            <a:pPr>
              <a:lnSpc>
                <a:spcPct val="150000"/>
              </a:lnSpc>
            </a:pPr>
            <a:r>
              <a:rPr lang="en-US" dirty="0">
                <a:latin typeface="Times New Roman" panose="02020603050405020304" pitchFamily="18" charset="0"/>
                <a:cs typeface="Times New Roman" panose="02020603050405020304" pitchFamily="18" charset="0"/>
              </a:rPr>
              <a:t>The unity and coherence of ideas among sentences is what constitutes a paragraph.</a:t>
            </a:r>
          </a:p>
        </p:txBody>
      </p:sp>
    </p:spTree>
    <p:extLst>
      <p:ext uri="{BB962C8B-B14F-4D97-AF65-F5344CB8AC3E}">
        <p14:creationId xmlns:p14="http://schemas.microsoft.com/office/powerpoint/2010/main" val="19395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Why?</a:t>
            </a:r>
          </a:p>
        </p:txBody>
      </p:sp>
      <p:sp>
        <p:nvSpPr>
          <p:cNvPr id="3" name="Content Placeholder 2"/>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Paragraph is used as a portion of a formal writing.</a:t>
            </a:r>
          </a:p>
          <a:p>
            <a:pPr>
              <a:lnSpc>
                <a:spcPct val="150000"/>
              </a:lnSpc>
            </a:pPr>
            <a:r>
              <a:rPr lang="en-US" dirty="0">
                <a:latin typeface="Times New Roman" panose="02020603050405020304" pitchFamily="18" charset="0"/>
                <a:cs typeface="Times New Roman" panose="02020603050405020304" pitchFamily="18" charset="0"/>
              </a:rPr>
              <a:t>Paragraph is the main backbone of any academic or non-academic writing. </a:t>
            </a:r>
          </a:p>
        </p:txBody>
      </p:sp>
    </p:spTree>
    <p:extLst>
      <p:ext uri="{BB962C8B-B14F-4D97-AF65-F5344CB8AC3E}">
        <p14:creationId xmlns:p14="http://schemas.microsoft.com/office/powerpoint/2010/main" val="3242085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730480" cy="1325563"/>
          </a:xfrm>
        </p:spPr>
        <p:txBody>
          <a:bodyPr/>
          <a:lstStyle/>
          <a:p>
            <a:pPr algn="ctr"/>
            <a:r>
              <a:rPr lang="en-US" b="1" dirty="0">
                <a:latin typeface="Times New Roman" panose="02020603050405020304" pitchFamily="18" charset="0"/>
                <a:cs typeface="Times New Roman" panose="02020603050405020304" pitchFamily="18" charset="0"/>
              </a:rPr>
              <a:t>Think of a burger as a Paragraph</a:t>
            </a:r>
          </a:p>
        </p:txBody>
      </p:sp>
      <p:pic>
        <p:nvPicPr>
          <p:cNvPr id="4" name="Content Placeholder 3"/>
          <p:cNvPicPr>
            <a:picLocks noGrp="1" noChangeAspect="1"/>
          </p:cNvPicPr>
          <p:nvPr>
            <p:ph idx="1"/>
          </p:nvPr>
        </p:nvPicPr>
        <p:blipFill>
          <a:blip r:embed="rId2"/>
          <a:stretch>
            <a:fillRect/>
          </a:stretch>
        </p:blipFill>
        <p:spPr>
          <a:xfrm>
            <a:off x="2271148" y="1325563"/>
            <a:ext cx="7501502" cy="5318125"/>
          </a:xfrm>
          <a:prstGeom prst="rect">
            <a:avLst/>
          </a:prstGeom>
        </p:spPr>
      </p:pic>
    </p:spTree>
    <p:extLst>
      <p:ext uri="{BB962C8B-B14F-4D97-AF65-F5344CB8AC3E}">
        <p14:creationId xmlns:p14="http://schemas.microsoft.com/office/powerpoint/2010/main" val="1740963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How?</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3879" t="12878" r="39785" b="5363"/>
          <a:stretch/>
        </p:blipFill>
        <p:spPr>
          <a:xfrm>
            <a:off x="2900363" y="365125"/>
            <a:ext cx="7186612" cy="6335713"/>
          </a:xfrm>
        </p:spPr>
      </p:pic>
    </p:spTree>
    <p:extLst>
      <p:ext uri="{BB962C8B-B14F-4D97-AF65-F5344CB8AC3E}">
        <p14:creationId xmlns:p14="http://schemas.microsoft.com/office/powerpoint/2010/main" val="267727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How?</a:t>
            </a:r>
          </a:p>
        </p:txBody>
      </p:sp>
      <p:sp>
        <p:nvSpPr>
          <p:cNvPr id="3" name="Content Placeholder 2"/>
          <p:cNvSpPr>
            <a:spLocks noGrp="1"/>
          </p:cNvSpPr>
          <p:nvPr>
            <p:ph idx="1"/>
          </p:nvPr>
        </p:nvSpPr>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Topic Sentence</a:t>
            </a:r>
          </a:p>
          <a:p>
            <a:pPr>
              <a:lnSpc>
                <a:spcPct val="150000"/>
              </a:lnSpc>
            </a:pPr>
            <a:r>
              <a:rPr lang="en-US" dirty="0">
                <a:latin typeface="Times New Roman" panose="02020603050405020304" pitchFamily="18" charset="0"/>
                <a:cs typeface="Times New Roman" panose="02020603050405020304" pitchFamily="18" charset="0"/>
              </a:rPr>
              <a:t>Supporting Details</a:t>
            </a:r>
          </a:p>
          <a:p>
            <a:pPr lvl="1">
              <a:lnSpc>
                <a:spcPct val="150000"/>
              </a:lnSpc>
            </a:pPr>
            <a:r>
              <a:rPr lang="en-US" sz="2800" dirty="0">
                <a:latin typeface="Times New Roman" panose="02020603050405020304" pitchFamily="18" charset="0"/>
                <a:cs typeface="Times New Roman" panose="02020603050405020304" pitchFamily="18" charset="0"/>
              </a:rPr>
              <a:t>Major Supporting Details</a:t>
            </a:r>
          </a:p>
          <a:p>
            <a:pPr lvl="1">
              <a:lnSpc>
                <a:spcPct val="150000"/>
              </a:lnSpc>
            </a:pPr>
            <a:r>
              <a:rPr lang="en-US" sz="2800" dirty="0">
                <a:latin typeface="Times New Roman" panose="02020603050405020304" pitchFamily="18" charset="0"/>
                <a:cs typeface="Times New Roman" panose="02020603050405020304" pitchFamily="18" charset="0"/>
              </a:rPr>
              <a:t>Minor Supporting Details</a:t>
            </a:r>
          </a:p>
          <a:p>
            <a:pPr>
              <a:lnSpc>
                <a:spcPct val="150000"/>
              </a:lnSpc>
            </a:pPr>
            <a:r>
              <a:rPr lang="en-US" dirty="0">
                <a:latin typeface="Times New Roman" panose="02020603050405020304" pitchFamily="18" charset="0"/>
                <a:cs typeface="Times New Roman" panose="02020603050405020304" pitchFamily="18" charset="0"/>
              </a:rPr>
              <a:t>Concluding Sentence</a:t>
            </a:r>
          </a:p>
        </p:txBody>
      </p:sp>
    </p:spTree>
    <p:extLst>
      <p:ext uri="{BB962C8B-B14F-4D97-AF65-F5344CB8AC3E}">
        <p14:creationId xmlns:p14="http://schemas.microsoft.com/office/powerpoint/2010/main" val="279259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49313"/>
          </a:xfrm>
        </p:spPr>
        <p:txBody>
          <a:bodyPr/>
          <a:lstStyle/>
          <a:p>
            <a:r>
              <a:rPr lang="en-US" b="1" dirty="0">
                <a:latin typeface="Times New Roman" panose="02020603050405020304" pitchFamily="18" charset="0"/>
                <a:cs typeface="Times New Roman" panose="02020603050405020304" pitchFamily="18" charset="0"/>
              </a:rPr>
              <a:t>Topic Sentence</a:t>
            </a:r>
          </a:p>
        </p:txBody>
      </p:sp>
      <p:sp>
        <p:nvSpPr>
          <p:cNvPr id="3" name="Content Placeholder 2"/>
          <p:cNvSpPr>
            <a:spLocks noGrp="1"/>
          </p:cNvSpPr>
          <p:nvPr>
            <p:ph idx="1"/>
          </p:nvPr>
        </p:nvSpPr>
        <p:spPr>
          <a:xfrm>
            <a:off x="300038" y="849313"/>
            <a:ext cx="11701462" cy="5894387"/>
          </a:xfrm>
        </p:spPr>
        <p:txBody>
          <a:bodyPr>
            <a:normAutofit fontScale="77500" lnSpcReduction="20000"/>
          </a:bodyPr>
          <a:lstStyle/>
          <a:p>
            <a:pPr>
              <a:lnSpc>
                <a:spcPct val="150000"/>
              </a:lnSpc>
            </a:pPr>
            <a:r>
              <a:rPr lang="en-US" dirty="0">
                <a:latin typeface="Times New Roman" panose="02020603050405020304" pitchFamily="18" charset="0"/>
                <a:cs typeface="Times New Roman" panose="02020603050405020304" pitchFamily="18" charset="0"/>
              </a:rPr>
              <a:t>First sentence in a paragraph.</a:t>
            </a:r>
          </a:p>
          <a:p>
            <a:pPr>
              <a:lnSpc>
                <a:spcPct val="150000"/>
              </a:lnSpc>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topic</a:t>
            </a:r>
            <a:r>
              <a:rPr lang="en-US" dirty="0">
                <a:latin typeface="Times New Roman" panose="02020603050405020304" pitchFamily="18" charset="0"/>
                <a:cs typeface="Times New Roman" panose="02020603050405020304" pitchFamily="18" charset="0"/>
              </a:rPr>
              <a:t> then </a:t>
            </a:r>
            <a:r>
              <a:rPr lang="en-US" dirty="0">
                <a:solidFill>
                  <a:schemeClr val="accent1"/>
                </a:solidFill>
                <a:latin typeface="Times New Roman" panose="02020603050405020304" pitchFamily="18" charset="0"/>
                <a:cs typeface="Times New Roman" panose="02020603050405020304" pitchFamily="18" charset="0"/>
              </a:rPr>
              <a:t>what you want to say (controlling idea)/Stance</a:t>
            </a:r>
            <a:r>
              <a:rPr lang="en-US" dirty="0">
                <a:latin typeface="Times New Roman" panose="02020603050405020304" pitchFamily="18" charset="0"/>
                <a:cs typeface="Times New Roman" panose="02020603050405020304" pitchFamily="18" charset="0"/>
              </a:rPr>
              <a:t> about that topic.</a:t>
            </a:r>
          </a:p>
          <a:p>
            <a:pPr>
              <a:lnSpc>
                <a:spcPct val="150000"/>
              </a:lnSpc>
            </a:pPr>
            <a:r>
              <a:rPr lang="en-US" dirty="0">
                <a:latin typeface="Times New Roman" panose="02020603050405020304" pitchFamily="18" charset="0"/>
                <a:cs typeface="Times New Roman" panose="02020603050405020304" pitchFamily="18" charset="0"/>
              </a:rPr>
              <a:t>Topic Sentence = </a:t>
            </a:r>
            <a:r>
              <a:rPr lang="en-US" dirty="0">
                <a:solidFill>
                  <a:srgbClr val="FF0000"/>
                </a:solidFill>
                <a:latin typeface="Times New Roman" panose="02020603050405020304" pitchFamily="18" charset="0"/>
                <a:cs typeface="Times New Roman" panose="02020603050405020304" pitchFamily="18" charset="0"/>
              </a:rPr>
              <a:t>Topic</a:t>
            </a:r>
            <a:r>
              <a:rPr lang="en-US" dirty="0">
                <a:latin typeface="Times New Roman" panose="02020603050405020304" pitchFamily="18" charset="0"/>
                <a:cs typeface="Times New Roman" panose="02020603050405020304" pitchFamily="18" charset="0"/>
              </a:rPr>
              <a:t> + </a:t>
            </a:r>
            <a:r>
              <a:rPr lang="en-US" dirty="0">
                <a:solidFill>
                  <a:schemeClr val="accent1"/>
                </a:solidFill>
                <a:latin typeface="Times New Roman" panose="02020603050405020304" pitchFamily="18" charset="0"/>
                <a:cs typeface="Times New Roman" panose="02020603050405020304" pitchFamily="18" charset="0"/>
              </a:rPr>
              <a:t>Controlling Idea</a:t>
            </a:r>
            <a:endParaRPr lang="en-US"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Examples:</a:t>
            </a:r>
          </a:p>
          <a:p>
            <a:pPr marL="0" indent="0">
              <a:lnSpc>
                <a:spcPct val="150000"/>
              </a:lnSpc>
              <a:buNone/>
            </a:pPr>
            <a:r>
              <a:rPr lang="en-US" dirty="0">
                <a:latin typeface="Times New Roman" panose="02020603050405020304" pitchFamily="18" charset="0"/>
                <a:cs typeface="Times New Roman" panose="02020603050405020304" pitchFamily="18" charset="0"/>
              </a:rPr>
              <a:t>1. People can avoid plagiarizing by taking certain precautions.</a:t>
            </a:r>
          </a:p>
          <a:p>
            <a:pPr marL="0" indent="0">
              <a:lnSpc>
                <a:spcPct val="150000"/>
              </a:lnSpc>
              <a:buNone/>
            </a:pPr>
            <a:r>
              <a:rPr lang="en-US" dirty="0">
                <a:latin typeface="Times New Roman" panose="02020603050405020304" pitchFamily="18" charset="0"/>
                <a:cs typeface="Times New Roman" panose="02020603050405020304" pitchFamily="18" charset="0"/>
              </a:rPr>
              <a:t>People can avoid </a:t>
            </a:r>
            <a:r>
              <a:rPr lang="en-US" dirty="0">
                <a:solidFill>
                  <a:srgbClr val="FF0000"/>
                </a:solidFill>
                <a:latin typeface="Times New Roman" panose="02020603050405020304" pitchFamily="18" charset="0"/>
                <a:cs typeface="Times New Roman" panose="02020603050405020304" pitchFamily="18" charset="0"/>
              </a:rPr>
              <a:t>plagiarizing</a:t>
            </a:r>
            <a:r>
              <a:rPr lang="en-US" dirty="0">
                <a:latin typeface="Times New Roman" panose="02020603050405020304" pitchFamily="18" charset="0"/>
                <a:cs typeface="Times New Roman" panose="02020603050405020304" pitchFamily="18" charset="0"/>
              </a:rPr>
              <a:t> </a:t>
            </a:r>
            <a:r>
              <a:rPr lang="en-US" dirty="0">
                <a:solidFill>
                  <a:schemeClr val="accent1"/>
                </a:solidFill>
                <a:latin typeface="Times New Roman" panose="02020603050405020304" pitchFamily="18" charset="0"/>
                <a:cs typeface="Times New Roman" panose="02020603050405020304" pitchFamily="18" charset="0"/>
              </a:rPr>
              <a:t>by taking certain precautions</a:t>
            </a:r>
            <a:r>
              <a:rPr lang="en-US" dirty="0">
                <a:latin typeface="Times New Roman" panose="02020603050405020304" pitchFamily="18" charset="0"/>
                <a:cs typeface="Times New Roman" panose="02020603050405020304" pitchFamily="18" charset="0"/>
              </a:rPr>
              <a:t>.</a:t>
            </a:r>
          </a:p>
          <a:p>
            <a:pPr marL="0" indent="0">
              <a:lnSpc>
                <a:spcPct val="150000"/>
              </a:lnSpc>
              <a:buNone/>
            </a:pPr>
            <a:r>
              <a:rPr lang="en-US" dirty="0">
                <a:latin typeface="Times New Roman" panose="02020603050405020304" pitchFamily="18" charset="0"/>
                <a:cs typeface="Times New Roman" panose="02020603050405020304" pitchFamily="18" charset="0"/>
              </a:rPr>
              <a:t>2. There are several advantages to online education.</a:t>
            </a:r>
          </a:p>
          <a:p>
            <a:pPr marL="0" indent="0">
              <a:lnSpc>
                <a:spcPct val="150000"/>
              </a:lnSpc>
              <a:buNone/>
            </a:pPr>
            <a:r>
              <a:rPr lang="en-US" dirty="0">
                <a:latin typeface="Times New Roman" panose="02020603050405020304" pitchFamily="18" charset="0"/>
                <a:cs typeface="Times New Roman" panose="02020603050405020304" pitchFamily="18" charset="0"/>
              </a:rPr>
              <a:t>There are </a:t>
            </a:r>
            <a:r>
              <a:rPr lang="en-US" dirty="0">
                <a:solidFill>
                  <a:schemeClr val="accent1"/>
                </a:solidFill>
                <a:latin typeface="Times New Roman" panose="02020603050405020304" pitchFamily="18" charset="0"/>
                <a:cs typeface="Times New Roman" panose="02020603050405020304" pitchFamily="18" charset="0"/>
              </a:rPr>
              <a:t>several advantages </a:t>
            </a:r>
            <a:r>
              <a:rPr lang="en-US" dirty="0">
                <a:latin typeface="Times New Roman" panose="02020603050405020304" pitchFamily="18" charset="0"/>
                <a:cs typeface="Times New Roman" panose="02020603050405020304" pitchFamily="18" charset="0"/>
              </a:rPr>
              <a:t>to </a:t>
            </a:r>
            <a:r>
              <a:rPr lang="en-US" dirty="0">
                <a:solidFill>
                  <a:srgbClr val="FF0000"/>
                </a:solidFill>
                <a:latin typeface="Times New Roman" panose="02020603050405020304" pitchFamily="18" charset="0"/>
                <a:cs typeface="Times New Roman" panose="02020603050405020304" pitchFamily="18" charset="0"/>
              </a:rPr>
              <a:t>online education</a:t>
            </a:r>
            <a:r>
              <a:rPr lang="en-US" dirty="0">
                <a:latin typeface="Times New Roman" panose="02020603050405020304" pitchFamily="18" charset="0"/>
                <a:cs typeface="Times New Roman" panose="02020603050405020304" pitchFamily="18" charset="0"/>
              </a:rPr>
              <a:t>.</a:t>
            </a:r>
          </a:p>
          <a:p>
            <a:pPr marL="0" indent="0">
              <a:lnSpc>
                <a:spcPct val="150000"/>
              </a:lnSpc>
              <a:buNone/>
            </a:pPr>
            <a:r>
              <a:rPr lang="en-US" dirty="0">
                <a:latin typeface="Times New Roman" panose="02020603050405020304" pitchFamily="18" charset="0"/>
                <a:cs typeface="Times New Roman" panose="02020603050405020304" pitchFamily="18" charset="0"/>
              </a:rPr>
              <a:t>3. Leadership requires specific qualities that anyone can develop.</a:t>
            </a:r>
          </a:p>
          <a:p>
            <a:pPr marL="0" indent="0">
              <a:lnSpc>
                <a:spcPct val="150000"/>
              </a:lnSpc>
              <a:buNone/>
            </a:pPr>
            <a:r>
              <a:rPr lang="en-US" dirty="0">
                <a:solidFill>
                  <a:srgbClr val="FF0000"/>
                </a:solidFill>
                <a:latin typeface="Times New Roman" panose="02020603050405020304" pitchFamily="18" charset="0"/>
                <a:cs typeface="Times New Roman" panose="02020603050405020304" pitchFamily="18" charset="0"/>
              </a:rPr>
              <a:t>Leadership </a:t>
            </a:r>
            <a:r>
              <a:rPr lang="en-US" dirty="0">
                <a:solidFill>
                  <a:schemeClr val="accent1"/>
                </a:solidFill>
                <a:latin typeface="Times New Roman" panose="02020603050405020304" pitchFamily="18" charset="0"/>
                <a:cs typeface="Times New Roman" panose="02020603050405020304" pitchFamily="18" charset="0"/>
              </a:rPr>
              <a:t>requires specific qualities </a:t>
            </a:r>
            <a:r>
              <a:rPr lang="en-US" dirty="0">
                <a:latin typeface="Times New Roman" panose="02020603050405020304" pitchFamily="18" charset="0"/>
                <a:cs typeface="Times New Roman" panose="02020603050405020304" pitchFamily="18" charset="0"/>
              </a:rPr>
              <a:t>that anyone can develop.</a:t>
            </a:r>
          </a:p>
        </p:txBody>
      </p:sp>
    </p:spTree>
    <p:extLst>
      <p:ext uri="{BB962C8B-B14F-4D97-AF65-F5344CB8AC3E}">
        <p14:creationId xmlns:p14="http://schemas.microsoft.com/office/powerpoint/2010/main" val="147507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p:spPr>
        <p:txBody>
          <a:bodyPr>
            <a:normAutofit fontScale="90000"/>
          </a:bodyPr>
          <a:lstStyle/>
          <a:p>
            <a:r>
              <a:rPr lang="en-US" b="1" dirty="0">
                <a:latin typeface="Times New Roman" panose="02020603050405020304" pitchFamily="18" charset="0"/>
                <a:cs typeface="Times New Roman" panose="02020603050405020304" pitchFamily="18" charset="0"/>
              </a:rPr>
              <a:t>Explaining the Controlling idea (Supporting Details)</a:t>
            </a:r>
          </a:p>
        </p:txBody>
      </p:sp>
      <p:sp>
        <p:nvSpPr>
          <p:cNvPr id="3" name="Content Placeholder 2"/>
          <p:cNvSpPr>
            <a:spLocks noGrp="1"/>
          </p:cNvSpPr>
          <p:nvPr>
            <p:ph idx="1"/>
          </p:nvPr>
        </p:nvSpPr>
        <p:spPr>
          <a:xfrm>
            <a:off x="285749" y="885824"/>
            <a:ext cx="11658601" cy="5714999"/>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After stating topic sentence, it is necessary to further elaborate your controlling idea to complete a paragraph.</a:t>
            </a:r>
          </a:p>
          <a:p>
            <a:pPr>
              <a:lnSpc>
                <a:spcPct val="150000"/>
              </a:lnSpc>
            </a:pPr>
            <a:r>
              <a:rPr lang="en-US" dirty="0">
                <a:latin typeface="Times New Roman" panose="02020603050405020304" pitchFamily="18" charset="0"/>
                <a:cs typeface="Times New Roman" panose="02020603050405020304" pitchFamily="18" charset="0"/>
              </a:rPr>
              <a:t>The writer explains his/her thinking about the main topic, idea, or focus of the paragraph.</a:t>
            </a:r>
          </a:p>
          <a:p>
            <a:pPr>
              <a:lnSpc>
                <a:spcPct val="150000"/>
              </a:lnSpc>
            </a:pPr>
            <a:r>
              <a:rPr lang="en-US" dirty="0">
                <a:latin typeface="Times New Roman" panose="02020603050405020304" pitchFamily="18" charset="0"/>
                <a:cs typeface="Times New Roman" panose="02020603050405020304" pitchFamily="18" charset="0"/>
              </a:rPr>
              <a:t>The writer </a:t>
            </a:r>
            <a:r>
              <a:rPr lang="en-US">
                <a:latin typeface="Times New Roman" panose="02020603050405020304" pitchFamily="18" charset="0"/>
                <a:cs typeface="Times New Roman" panose="02020603050405020304" pitchFamily="18" charset="0"/>
              </a:rPr>
              <a:t>either uses </a:t>
            </a:r>
            <a:r>
              <a:rPr lang="en-US" dirty="0">
                <a:latin typeface="Times New Roman" panose="02020603050405020304" pitchFamily="18" charset="0"/>
                <a:cs typeface="Times New Roman" panose="02020603050405020304" pitchFamily="18" charset="0"/>
              </a:rPr>
              <a:t>major details for further explanation </a:t>
            </a:r>
            <a:r>
              <a:rPr lang="en-US">
                <a:latin typeface="Times New Roman" panose="02020603050405020304" pitchFamily="18" charset="0"/>
                <a:cs typeface="Times New Roman" panose="02020603050405020304" pitchFamily="18" charset="0"/>
              </a:rPr>
              <a:t>or uses </a:t>
            </a:r>
            <a:r>
              <a:rPr lang="en-US" dirty="0">
                <a:latin typeface="Times New Roman" panose="02020603050405020304" pitchFamily="18" charset="0"/>
                <a:cs typeface="Times New Roman" panose="02020603050405020304" pitchFamily="18" charset="0"/>
              </a:rPr>
              <a:t>both major and minor details for elaboration of </a:t>
            </a:r>
            <a:r>
              <a:rPr lang="en-US">
                <a:latin typeface="Times New Roman" panose="02020603050405020304" pitchFamily="18" charset="0"/>
                <a:cs typeface="Times New Roman" panose="02020603050405020304" pitchFamily="18" charset="0"/>
              </a:rPr>
              <a:t>controlling idea.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9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19"/>
            <a:ext cx="11601450" cy="914400"/>
          </a:xfrm>
        </p:spPr>
        <p:txBody>
          <a:bodyPr>
            <a:normAutofit/>
          </a:bodyPr>
          <a:lstStyle/>
          <a:p>
            <a:r>
              <a:rPr lang="en-US" b="1" dirty="0">
                <a:latin typeface="Times New Roman" panose="02020603050405020304" pitchFamily="18" charset="0"/>
                <a:cs typeface="Times New Roman" panose="02020603050405020304" pitchFamily="18" charset="0"/>
              </a:rPr>
              <a:t>Concluding Sentence</a:t>
            </a:r>
          </a:p>
        </p:txBody>
      </p:sp>
      <p:sp>
        <p:nvSpPr>
          <p:cNvPr id="3" name="Content Placeholder 2"/>
          <p:cNvSpPr>
            <a:spLocks noGrp="1"/>
          </p:cNvSpPr>
          <p:nvPr>
            <p:ph idx="1"/>
          </p:nvPr>
        </p:nvSpPr>
        <p:spPr>
          <a:xfrm>
            <a:off x="285749" y="1042988"/>
            <a:ext cx="11658601" cy="5557835"/>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The concluding sentence is the last sentence in the paragraph.</a:t>
            </a:r>
          </a:p>
          <a:p>
            <a:pPr>
              <a:lnSpc>
                <a:spcPct val="150000"/>
              </a:lnSpc>
            </a:pPr>
            <a:r>
              <a:rPr lang="en-US" dirty="0">
                <a:latin typeface="Times New Roman" panose="02020603050405020304" pitchFamily="18" charset="0"/>
                <a:cs typeface="Times New Roman" panose="02020603050405020304" pitchFamily="18" charset="0"/>
              </a:rPr>
              <a:t>It draws together the information presented to elaborate controlling idea by:</a:t>
            </a:r>
          </a:p>
          <a:p>
            <a:pPr lvl="1">
              <a:lnSpc>
                <a:spcPct val="150000"/>
              </a:lnSpc>
            </a:pPr>
            <a:r>
              <a:rPr lang="en-US" sz="2800" dirty="0">
                <a:latin typeface="Times New Roman" panose="02020603050405020304" pitchFamily="18" charset="0"/>
                <a:cs typeface="Times New Roman" panose="02020603050405020304" pitchFamily="18" charset="0"/>
              </a:rPr>
              <a:t>Writing a rephrased version of the topic sentence. </a:t>
            </a:r>
          </a:p>
          <a:p>
            <a:pPr lvl="1">
              <a:lnSpc>
                <a:spcPct val="150000"/>
              </a:lnSpc>
            </a:pPr>
            <a:r>
              <a:rPr lang="en-US" sz="2800" dirty="0">
                <a:latin typeface="Times New Roman" panose="02020603050405020304" pitchFamily="18" charset="0"/>
                <a:cs typeface="Times New Roman" panose="02020603050405020304" pitchFamily="18" charset="0"/>
              </a:rPr>
              <a:t>Repeating words or phrases from the topic sentence.</a:t>
            </a:r>
          </a:p>
          <a:p>
            <a:pPr lvl="1">
              <a:lnSpc>
                <a:spcPct val="150000"/>
              </a:lnSpc>
            </a:pPr>
            <a:r>
              <a:rPr lang="en-US" sz="2800" dirty="0">
                <a:latin typeface="Times New Roman" panose="02020603050405020304" pitchFamily="18" charset="0"/>
                <a:cs typeface="Times New Roman" panose="02020603050405020304" pitchFamily="18" charset="0"/>
              </a:rPr>
              <a:t>Using linking words that indicate that conclusions are being drawn (e.g., therefore, thus, resulting)</a:t>
            </a:r>
          </a:p>
        </p:txBody>
      </p:sp>
    </p:spTree>
    <p:extLst>
      <p:ext uri="{BB962C8B-B14F-4D97-AF65-F5344CB8AC3E}">
        <p14:creationId xmlns:p14="http://schemas.microsoft.com/office/powerpoint/2010/main" val="4008385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4292</TotalTime>
  <Words>1090</Words>
  <Application>Microsoft Office PowerPoint</Application>
  <PresentationFormat>Widescreen</PresentationFormat>
  <Paragraphs>76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Paragraph Writing  </vt:lpstr>
      <vt:lpstr>What?</vt:lpstr>
      <vt:lpstr>Why?</vt:lpstr>
      <vt:lpstr>Think of a burger as a Paragraph</vt:lpstr>
      <vt:lpstr>How?</vt:lpstr>
      <vt:lpstr>How?</vt:lpstr>
      <vt:lpstr>Topic Sentence</vt:lpstr>
      <vt:lpstr>Explaining the Controlling idea (Supporting Details)</vt:lpstr>
      <vt:lpstr>Concluding Sentence</vt:lpstr>
      <vt:lpstr>Sample Paragraph</vt:lpstr>
      <vt:lpstr>Sample Paragraph</vt:lpstr>
      <vt:lpstr>Sample Paragraph</vt:lpstr>
      <vt:lpstr>Sample Paragraph</vt:lpstr>
      <vt:lpstr>Sample Paragraph</vt:lpstr>
      <vt:lpstr>Write a paragraph (80-100 words) on  “Effects of COVID-19 on Students’ Mental Health”</vt:lpstr>
      <vt:lpstr>Online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Paragraph Writing</dc:title>
  <dc:creator>Husnain Raza</dc:creator>
  <cp:lastModifiedBy>Iqra Furqan</cp:lastModifiedBy>
  <cp:revision>67</cp:revision>
  <dcterms:created xsi:type="dcterms:W3CDTF">2019-09-01T06:24:54Z</dcterms:created>
  <dcterms:modified xsi:type="dcterms:W3CDTF">2021-09-18T15:58:59Z</dcterms:modified>
</cp:coreProperties>
</file>